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56" r:id="rId3"/>
    <p:sldId id="258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7" r:id="rId13"/>
    <p:sldId id="268" r:id="rId14"/>
    <p:sldId id="265" r:id="rId15"/>
    <p:sldId id="275" r:id="rId16"/>
    <p:sldId id="270" r:id="rId17"/>
    <p:sldId id="271" r:id="rId18"/>
    <p:sldId id="273" r:id="rId19"/>
    <p:sldId id="274" r:id="rId20"/>
    <p:sldId id="269" r:id="rId21"/>
    <p:sldId id="277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45" autoAdjust="0"/>
    <p:restoredTop sz="94660"/>
  </p:normalViewPr>
  <p:slideViewPr>
    <p:cSldViewPr>
      <p:cViewPr varScale="1">
        <p:scale>
          <a:sx n="65" d="100"/>
          <a:sy n="65" d="100"/>
        </p:scale>
        <p:origin x="-120" y="-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6" Type="http://schemas.openxmlformats.org/officeDocument/2006/relationships/image" Target="../media/image22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4" Type="http://schemas.openxmlformats.org/officeDocument/2006/relationships/image" Target="../media/image28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5" Type="http://schemas.openxmlformats.org/officeDocument/2006/relationships/image" Target="../media/image29.wmf"/><Relationship Id="rId4" Type="http://schemas.openxmlformats.org/officeDocument/2006/relationships/image" Target="../media/image2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image" Target="../media/image8.wmf"/><Relationship Id="rId7" Type="http://schemas.openxmlformats.org/officeDocument/2006/relationships/image" Target="../media/image12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13BAE9-AD49-4334-9706-E624BDDB14FD}" type="datetimeFigureOut">
              <a:rPr lang="en-US"/>
              <a:pPr>
                <a:defRPr/>
              </a:pPr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9693B0-5AB3-4D13-867A-1A23C5FE12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636054-7DE2-409E-9B09-9C37B9351C94}" type="datetimeFigureOut">
              <a:rPr lang="en-US"/>
              <a:pPr>
                <a:defRPr/>
              </a:pPr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3AEA6-9964-47A0-853E-F1BDB48501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511169-36CB-401F-B8BC-173D13EFBF59}" type="datetimeFigureOut">
              <a:rPr lang="en-US"/>
              <a:pPr>
                <a:defRPr/>
              </a:pPr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CC0BD-F4B2-4246-BE35-7AB2C0B02C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B043E9-4E9E-48AD-822F-34FB82222FE3}" type="datetimeFigureOut">
              <a:rPr lang="en-US"/>
              <a:pPr>
                <a:defRPr/>
              </a:pPr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E52200-9942-4D6D-9C98-4FAE7433E1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500CBC-A3BC-4C91-A48F-6AA3955761B3}" type="datetimeFigureOut">
              <a:rPr lang="en-US"/>
              <a:pPr>
                <a:defRPr/>
              </a:pPr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557B5-9C6D-491C-B3D6-BB83356176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D3CC00-6E26-47AE-BC85-B9AD47C05449}" type="datetimeFigureOut">
              <a:rPr lang="en-US"/>
              <a:pPr>
                <a:defRPr/>
              </a:pPr>
              <a:t>4/23/2012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E29F0-AF4F-483D-9B68-0D0303AA1F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87694-B698-4DF4-9708-F3B9448BEB0E}" type="datetimeFigureOut">
              <a:rPr lang="en-US"/>
              <a:pPr>
                <a:defRPr/>
              </a:pPr>
              <a:t>4/23/2012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830B3E-F894-48BF-AF72-FC84A74238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187046-3C51-4D6F-927D-CF013A94F8DB}" type="datetimeFigureOut">
              <a:rPr lang="en-US"/>
              <a:pPr>
                <a:defRPr/>
              </a:pPr>
              <a:t>4/23/2012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290669-FE22-41F5-8AFC-9DFF629FE6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5915F-D869-4179-9BB4-A38D4CF275F2}" type="datetimeFigureOut">
              <a:rPr lang="en-US"/>
              <a:pPr>
                <a:defRPr/>
              </a:pPr>
              <a:t>4/23/2012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4EDE86-0133-48D3-BDCF-42C959A8C5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BA5E0-5DE5-4C66-9297-3AFB8474392F}" type="datetimeFigureOut">
              <a:rPr lang="en-US"/>
              <a:pPr>
                <a:defRPr/>
              </a:pPr>
              <a:t>4/23/2012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06A47-89C8-448A-ACC0-0190D5B0FD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42EDC-9FBC-49CD-86C8-C7ADB0708639}" type="datetimeFigureOut">
              <a:rPr lang="en-US"/>
              <a:pPr>
                <a:defRPr/>
              </a:pPr>
              <a:t>4/23/2012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AC1B54-4F84-48DB-9081-CB17FA4171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789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FD5A0B4-70B3-4901-A343-9F82653DB75D}" type="datetimeFigureOut">
              <a:rPr lang="en-US"/>
              <a:pPr>
                <a:defRPr/>
              </a:pPr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241B296-AE3A-4BED-AF61-06EA87E292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10" Type="http://schemas.openxmlformats.org/officeDocument/2006/relationships/oleObject" Target="../embeddings/oleObject13.bin"/><Relationship Id="rId4" Type="http://schemas.openxmlformats.org/officeDocument/2006/relationships/oleObject" Target="../embeddings/oleObject7.bin"/><Relationship Id="rId9" Type="http://schemas.openxmlformats.org/officeDocument/2006/relationships/oleObject" Target="../embeddings/oleObject12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16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3" Type="http://schemas.openxmlformats.org/officeDocument/2006/relationships/oleObject" Target="../embeddings/oleObject18.bin"/><Relationship Id="rId7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21.bin"/><Relationship Id="rId5" Type="http://schemas.openxmlformats.org/officeDocument/2006/relationships/oleObject" Target="../embeddings/oleObject20.bin"/><Relationship Id="rId4" Type="http://schemas.openxmlformats.org/officeDocument/2006/relationships/oleObject" Target="../embeddings/oleObject19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oleObject" Target="../embeddings/oleObject26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5" Type="http://schemas.openxmlformats.org/officeDocument/2006/relationships/oleObject" Target="../embeddings/oleObject29.bin"/><Relationship Id="rId4" Type="http://schemas.openxmlformats.org/officeDocument/2006/relationships/oleObject" Target="../embeddings/oleObject28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33.bin"/><Relationship Id="rId5" Type="http://schemas.openxmlformats.org/officeDocument/2006/relationships/oleObject" Target="../embeddings/oleObject32.bin"/><Relationship Id="rId4" Type="http://schemas.openxmlformats.org/officeDocument/2006/relationships/oleObject" Target="../embeddings/oleObject31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7" Type="http://schemas.openxmlformats.org/officeDocument/2006/relationships/oleObject" Target="../embeddings/oleObject3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37.bin"/><Relationship Id="rId5" Type="http://schemas.openxmlformats.org/officeDocument/2006/relationships/oleObject" Target="../embeddings/oleObject36.bin"/><Relationship Id="rId4" Type="http://schemas.openxmlformats.org/officeDocument/2006/relationships/oleObject" Target="../embeddings/oleObject35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Warm – up:</a:t>
            </a:r>
          </a:p>
        </p:txBody>
      </p:sp>
      <p:sp>
        <p:nvSpPr>
          <p:cNvPr id="4710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en-US" smtClean="0"/>
              <a:t>List all the different was we multiply fractions in real-life situations.  (Start with the situation in your word problem from Friday.)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Division can be done through repeated subtraction.</a:t>
            </a:r>
            <a:endParaRPr lang="en-US" dirty="0"/>
          </a:p>
        </p:txBody>
      </p:sp>
      <p:graphicFrame>
        <p:nvGraphicFramePr>
          <p:cNvPr id="6215" name="Object 71"/>
          <p:cNvGraphicFramePr>
            <a:graphicFrameLocks noGrp="1" noChangeAspect="1"/>
          </p:cNvGraphicFramePr>
          <p:nvPr>
            <p:ph idx="1"/>
          </p:nvPr>
        </p:nvGraphicFramePr>
        <p:xfrm>
          <a:off x="914400" y="1676400"/>
          <a:ext cx="914400" cy="1049338"/>
        </p:xfrm>
        <a:graphic>
          <a:graphicData uri="http://schemas.openxmlformats.org/presentationml/2006/ole">
            <p:oleObj spid="_x0000_s6215" name="Equation" r:id="rId3" imgW="342720" imgH="393480" progId="Equation.3">
              <p:embed/>
            </p:oleObj>
          </a:graphicData>
        </a:graphic>
      </p:graphicFrame>
      <p:graphicFrame>
        <p:nvGraphicFramePr>
          <p:cNvPr id="6216" name="Object 72"/>
          <p:cNvGraphicFramePr>
            <a:graphicFrameLocks noChangeAspect="1"/>
          </p:cNvGraphicFramePr>
          <p:nvPr/>
        </p:nvGraphicFramePr>
        <p:xfrm>
          <a:off x="2743200" y="1752600"/>
          <a:ext cx="1563688" cy="914400"/>
        </p:xfrm>
        <a:graphic>
          <a:graphicData uri="http://schemas.openxmlformats.org/presentationml/2006/ole">
            <p:oleObj spid="_x0000_s6216" name="Equation" r:id="rId4" imgW="672840" imgH="393480" progId="Equation.3">
              <p:embed/>
            </p:oleObj>
          </a:graphicData>
        </a:graphic>
      </p:graphicFrame>
      <p:graphicFrame>
        <p:nvGraphicFramePr>
          <p:cNvPr id="6217" name="Object 73"/>
          <p:cNvGraphicFramePr>
            <a:graphicFrameLocks noChangeAspect="1"/>
          </p:cNvGraphicFramePr>
          <p:nvPr/>
        </p:nvGraphicFramePr>
        <p:xfrm>
          <a:off x="4800600" y="1752600"/>
          <a:ext cx="1798638" cy="946150"/>
        </p:xfrm>
        <a:graphic>
          <a:graphicData uri="http://schemas.openxmlformats.org/presentationml/2006/ole">
            <p:oleObj spid="_x0000_s6217" name="Equation" r:id="rId5" imgW="749160" imgH="393480" progId="Equation.3">
              <p:embed/>
            </p:oleObj>
          </a:graphicData>
        </a:graphic>
      </p:graphicFrame>
      <p:graphicFrame>
        <p:nvGraphicFramePr>
          <p:cNvPr id="6218" name="Object 74"/>
          <p:cNvGraphicFramePr>
            <a:graphicFrameLocks noChangeAspect="1"/>
          </p:cNvGraphicFramePr>
          <p:nvPr/>
        </p:nvGraphicFramePr>
        <p:xfrm>
          <a:off x="7040563" y="1752600"/>
          <a:ext cx="1597025" cy="990600"/>
        </p:xfrm>
        <a:graphic>
          <a:graphicData uri="http://schemas.openxmlformats.org/presentationml/2006/ole">
            <p:oleObj spid="_x0000_s6218" name="Equation" r:id="rId6" imgW="634680" imgH="393480" progId="Equation.3">
              <p:embed/>
            </p:oleObj>
          </a:graphicData>
        </a:graphic>
      </p:graphicFrame>
      <p:graphicFrame>
        <p:nvGraphicFramePr>
          <p:cNvPr id="6219" name="Object 75"/>
          <p:cNvGraphicFramePr>
            <a:graphicFrameLocks noChangeAspect="1"/>
          </p:cNvGraphicFramePr>
          <p:nvPr/>
        </p:nvGraphicFramePr>
        <p:xfrm>
          <a:off x="838200" y="3505200"/>
          <a:ext cx="1438275" cy="990600"/>
        </p:xfrm>
        <a:graphic>
          <a:graphicData uri="http://schemas.openxmlformats.org/presentationml/2006/ole">
            <p:oleObj spid="_x0000_s6219" name="Equation" r:id="rId7" imgW="571320" imgH="393480" progId="Equation.3">
              <p:embed/>
            </p:oleObj>
          </a:graphicData>
        </a:graphic>
      </p:graphicFrame>
      <p:graphicFrame>
        <p:nvGraphicFramePr>
          <p:cNvPr id="6220" name="Object 76"/>
          <p:cNvGraphicFramePr>
            <a:graphicFrameLocks noChangeAspect="1"/>
          </p:cNvGraphicFramePr>
          <p:nvPr/>
        </p:nvGraphicFramePr>
        <p:xfrm>
          <a:off x="3276600" y="3581400"/>
          <a:ext cx="1452563" cy="914400"/>
        </p:xfrm>
        <a:graphic>
          <a:graphicData uri="http://schemas.openxmlformats.org/presentationml/2006/ole">
            <p:oleObj spid="_x0000_s6220" name="Equation" r:id="rId8" imgW="622080" imgH="393480" progId="Equation.3">
              <p:embed/>
            </p:oleObj>
          </a:graphicData>
        </a:graphic>
      </p:graphicFrame>
      <p:graphicFrame>
        <p:nvGraphicFramePr>
          <p:cNvPr id="6221" name="Object 77"/>
          <p:cNvGraphicFramePr>
            <a:graphicFrameLocks noChangeAspect="1"/>
          </p:cNvGraphicFramePr>
          <p:nvPr/>
        </p:nvGraphicFramePr>
        <p:xfrm>
          <a:off x="5410200" y="3581400"/>
          <a:ext cx="1295400" cy="854075"/>
        </p:xfrm>
        <a:graphic>
          <a:graphicData uri="http://schemas.openxmlformats.org/presentationml/2006/ole">
            <p:oleObj spid="_x0000_s6221" name="Equation" r:id="rId9" imgW="596880" imgH="393480" progId="Equation.3">
              <p:embed/>
            </p:oleObj>
          </a:graphicData>
        </a:graphic>
      </p:graphicFrame>
      <p:sp>
        <p:nvSpPr>
          <p:cNvPr id="6224" name="TextBox 11"/>
          <p:cNvSpPr txBox="1">
            <a:spLocks noChangeArrowheads="1"/>
          </p:cNvSpPr>
          <p:nvPr/>
        </p:nvSpPr>
        <p:spPr bwMode="auto">
          <a:xfrm>
            <a:off x="609600" y="4876800"/>
            <a:ext cx="784860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400">
                <a:latin typeface="Calibri" pitchFamily="34" charset="0"/>
              </a:rPr>
              <a:t>There are  6  one-thirds in 2, therefore </a:t>
            </a:r>
            <a:r>
              <a:rPr lang="en-US">
                <a:latin typeface="Calibri" pitchFamily="34" charset="0"/>
              </a:rPr>
              <a:t>, </a:t>
            </a:r>
          </a:p>
        </p:txBody>
      </p:sp>
      <p:graphicFrame>
        <p:nvGraphicFramePr>
          <p:cNvPr id="6222" name="Object 78"/>
          <p:cNvGraphicFramePr>
            <a:graphicFrameLocks noGrp="1" noChangeAspect="1"/>
          </p:cNvGraphicFramePr>
          <p:nvPr/>
        </p:nvGraphicFramePr>
        <p:xfrm>
          <a:off x="3276600" y="5486400"/>
          <a:ext cx="1524000" cy="1066800"/>
        </p:xfrm>
        <a:graphic>
          <a:graphicData uri="http://schemas.openxmlformats.org/presentationml/2006/ole">
            <p:oleObj spid="_x0000_s6222" name="Equation" r:id="rId10" imgW="57132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Division can also be shown with models.</a:t>
            </a:r>
            <a:endParaRPr lang="en-US" dirty="0"/>
          </a:p>
        </p:txBody>
      </p:sp>
      <p:sp>
        <p:nvSpPr>
          <p:cNvPr id="7180" name="Content Placeholder 2"/>
          <p:cNvSpPr>
            <a:spLocks noGrp="1"/>
          </p:cNvSpPr>
          <p:nvPr>
            <p:ph idx="1"/>
          </p:nvPr>
        </p:nvSpPr>
        <p:spPr>
          <a:xfrm>
            <a:off x="762000" y="1524000"/>
            <a:ext cx="8229600" cy="4525963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endParaRPr lang="en-US" smtClean="0"/>
          </a:p>
          <a:p>
            <a:pPr marL="0" indent="0">
              <a:buFont typeface="Arial" charset="0"/>
              <a:buNone/>
            </a:pPr>
            <a:endParaRPr lang="en-US" smtClean="0"/>
          </a:p>
          <a:p>
            <a:pPr marL="0" indent="0">
              <a:buFont typeface="Arial" charset="0"/>
              <a:buNone/>
            </a:pPr>
            <a:r>
              <a:rPr lang="en-US" smtClean="0"/>
              <a:t>Draw 2 unit squares</a:t>
            </a:r>
          </a:p>
          <a:p>
            <a:pPr marL="0" indent="0">
              <a:buFont typeface="Arial" charset="0"/>
              <a:buNone/>
            </a:pPr>
            <a:endParaRPr lang="en-US" smtClean="0"/>
          </a:p>
          <a:p>
            <a:pPr marL="0" indent="0">
              <a:buFont typeface="Arial" charset="0"/>
              <a:buNone/>
            </a:pPr>
            <a:endParaRPr lang="en-US" smtClean="0"/>
          </a:p>
          <a:p>
            <a:pPr marL="0" indent="0">
              <a:buFont typeface="Arial" charset="0"/>
              <a:buNone/>
            </a:pPr>
            <a:endParaRPr lang="en-US" smtClean="0"/>
          </a:p>
        </p:txBody>
      </p:sp>
      <p:graphicFrame>
        <p:nvGraphicFramePr>
          <p:cNvPr id="7178" name="Object 10"/>
          <p:cNvGraphicFramePr>
            <a:graphicFrameLocks noGrp="1" noChangeAspect="1"/>
          </p:cNvGraphicFramePr>
          <p:nvPr/>
        </p:nvGraphicFramePr>
        <p:xfrm>
          <a:off x="4114800" y="1397000"/>
          <a:ext cx="914400" cy="1050925"/>
        </p:xfrm>
        <a:graphic>
          <a:graphicData uri="http://schemas.openxmlformats.org/presentationml/2006/ole">
            <p:oleObj spid="_x0000_s7178" name="Equation" r:id="rId3" imgW="342751" imgH="393529" progId="Equation.3">
              <p:embed/>
            </p:oleObj>
          </a:graphicData>
        </a:graphic>
      </p:graphicFrame>
      <p:sp>
        <p:nvSpPr>
          <p:cNvPr id="5" name="Rectangle 4"/>
          <p:cNvSpPr/>
          <p:nvPr/>
        </p:nvSpPr>
        <p:spPr>
          <a:xfrm>
            <a:off x="1371600" y="3352800"/>
            <a:ext cx="2286000" cy="1371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291013" y="3352800"/>
            <a:ext cx="2286000" cy="1371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Division can also be shown with models.</a:t>
            </a:r>
            <a:endParaRPr lang="en-US" dirty="0"/>
          </a:p>
        </p:txBody>
      </p:sp>
      <p:sp>
        <p:nvSpPr>
          <p:cNvPr id="9233" name="Content Placeholder 2"/>
          <p:cNvSpPr>
            <a:spLocks noGrp="1"/>
          </p:cNvSpPr>
          <p:nvPr>
            <p:ph idx="1"/>
          </p:nvPr>
        </p:nvSpPr>
        <p:spPr>
          <a:xfrm>
            <a:off x="762000" y="1524000"/>
            <a:ext cx="8229600" cy="4525963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endParaRPr lang="en-US" smtClean="0"/>
          </a:p>
          <a:p>
            <a:pPr marL="0" indent="0">
              <a:buFont typeface="Arial" charset="0"/>
              <a:buNone/>
            </a:pPr>
            <a:endParaRPr lang="en-US" smtClean="0"/>
          </a:p>
          <a:p>
            <a:pPr marL="0" indent="0">
              <a:buFont typeface="Arial" charset="0"/>
              <a:buNone/>
            </a:pPr>
            <a:r>
              <a:rPr lang="en-US" smtClean="0"/>
              <a:t>Then divide each rectangle into thirds.</a:t>
            </a:r>
          </a:p>
          <a:p>
            <a:pPr marL="0" indent="0">
              <a:buFont typeface="Arial" charset="0"/>
              <a:buNone/>
            </a:pPr>
            <a:endParaRPr lang="en-US" smtClean="0"/>
          </a:p>
          <a:p>
            <a:pPr marL="0" indent="0">
              <a:buFont typeface="Arial" charset="0"/>
              <a:buNone/>
            </a:pPr>
            <a:endParaRPr lang="en-US" smtClean="0"/>
          </a:p>
          <a:p>
            <a:pPr marL="0" indent="0">
              <a:buFont typeface="Arial" charset="0"/>
              <a:buNone/>
            </a:pPr>
            <a:endParaRPr lang="en-US" smtClean="0"/>
          </a:p>
          <a:p>
            <a:pPr marL="0" indent="0">
              <a:buFont typeface="Arial" charset="0"/>
              <a:buNone/>
            </a:pPr>
            <a:r>
              <a:rPr lang="en-US" smtClean="0"/>
              <a:t>There are 6 thirds in the model so</a:t>
            </a:r>
          </a:p>
          <a:p>
            <a:pPr marL="0" indent="0">
              <a:buFont typeface="Arial" charset="0"/>
              <a:buNone/>
            </a:pPr>
            <a:endParaRPr lang="en-US" smtClean="0"/>
          </a:p>
        </p:txBody>
      </p:sp>
      <p:graphicFrame>
        <p:nvGraphicFramePr>
          <p:cNvPr id="9230" name="Object 14"/>
          <p:cNvGraphicFramePr>
            <a:graphicFrameLocks noGrp="1" noChangeAspect="1"/>
          </p:cNvGraphicFramePr>
          <p:nvPr/>
        </p:nvGraphicFramePr>
        <p:xfrm>
          <a:off x="4114800" y="1397000"/>
          <a:ext cx="914400" cy="1050925"/>
        </p:xfrm>
        <a:graphic>
          <a:graphicData uri="http://schemas.openxmlformats.org/presentationml/2006/ole">
            <p:oleObj spid="_x0000_s9230" name="Equation" r:id="rId3" imgW="342751" imgH="393529" progId="Equation.3">
              <p:embed/>
            </p:oleObj>
          </a:graphicData>
        </a:graphic>
      </p:graphicFrame>
      <p:sp>
        <p:nvSpPr>
          <p:cNvPr id="5" name="Rectangle 4"/>
          <p:cNvSpPr/>
          <p:nvPr/>
        </p:nvSpPr>
        <p:spPr>
          <a:xfrm>
            <a:off x="1371600" y="3359150"/>
            <a:ext cx="2286000" cy="1371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291013" y="3352800"/>
            <a:ext cx="2286000" cy="1371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133600" y="3352800"/>
            <a:ext cx="0" cy="1371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895600" y="3352800"/>
            <a:ext cx="0" cy="1371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029200" y="3352800"/>
            <a:ext cx="0" cy="1371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791200" y="3352800"/>
            <a:ext cx="0" cy="1371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231" name="Object 15"/>
          <p:cNvGraphicFramePr>
            <a:graphicFrameLocks noGrp="1" noChangeAspect="1"/>
          </p:cNvGraphicFramePr>
          <p:nvPr/>
        </p:nvGraphicFramePr>
        <p:xfrm>
          <a:off x="6527800" y="4800600"/>
          <a:ext cx="1625600" cy="1050925"/>
        </p:xfrm>
        <a:graphic>
          <a:graphicData uri="http://schemas.openxmlformats.org/presentationml/2006/ole">
            <p:oleObj spid="_x0000_s9231" name="Equation" r:id="rId4" imgW="60948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6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How much pie will each person get if 3 people share ½ of a pie equally?</a:t>
            </a:r>
            <a:endParaRPr lang="en-US" dirty="0"/>
          </a:p>
        </p:txBody>
      </p:sp>
      <p:sp>
        <p:nvSpPr>
          <p:cNvPr id="10249" name="Content Placeholder 2"/>
          <p:cNvSpPr>
            <a:spLocks noGrp="1"/>
          </p:cNvSpPr>
          <p:nvPr>
            <p:ph idx="1"/>
          </p:nvPr>
        </p:nvSpPr>
        <p:spPr>
          <a:xfrm>
            <a:off x="685800" y="2667000"/>
            <a:ext cx="8229600" cy="3535363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endParaRPr lang="en-US" smtClean="0"/>
          </a:p>
          <a:p>
            <a:pPr marL="0" indent="0">
              <a:buFont typeface="Arial" charset="0"/>
              <a:buNone/>
            </a:pPr>
            <a:endParaRPr lang="en-US" smtClean="0"/>
          </a:p>
          <a:p>
            <a:pPr marL="0" indent="0">
              <a:buFont typeface="Arial" charset="0"/>
              <a:buNone/>
            </a:pPr>
            <a:endParaRPr lang="en-US" smtClean="0"/>
          </a:p>
          <a:p>
            <a:pPr marL="0" indent="0">
              <a:buFont typeface="Arial" charset="0"/>
              <a:buNone/>
            </a:pPr>
            <a:r>
              <a:rPr lang="en-US" smtClean="0"/>
              <a:t>Take the ½ of a pie and divide it into 3 equal pieces so              .  Each person will get 1/6 of the pie.</a:t>
            </a:r>
          </a:p>
        </p:txBody>
      </p:sp>
      <p:sp>
        <p:nvSpPr>
          <p:cNvPr id="7" name="Oval 6"/>
          <p:cNvSpPr/>
          <p:nvPr/>
        </p:nvSpPr>
        <p:spPr>
          <a:xfrm>
            <a:off x="2209800" y="2667000"/>
            <a:ext cx="1676400" cy="1676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9" name="Straight Connector 8"/>
          <p:cNvCxnSpPr>
            <a:stCxn id="7" idx="0"/>
            <a:endCxn id="7" idx="4"/>
          </p:cNvCxnSpPr>
          <p:nvPr/>
        </p:nvCxnSpPr>
        <p:spPr>
          <a:xfrm>
            <a:off x="3048000" y="2667000"/>
            <a:ext cx="0" cy="1676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048000" y="3048000"/>
            <a:ext cx="68580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048000" y="3505200"/>
            <a:ext cx="68580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247" name="Object 7"/>
          <p:cNvGraphicFramePr>
            <a:graphicFrameLocks noChangeAspect="1"/>
          </p:cNvGraphicFramePr>
          <p:nvPr/>
        </p:nvGraphicFramePr>
        <p:xfrm>
          <a:off x="2273300" y="4786313"/>
          <a:ext cx="1373188" cy="915987"/>
        </p:xfrm>
        <a:graphic>
          <a:graphicData uri="http://schemas.openxmlformats.org/presentationml/2006/ole">
            <p:oleObj spid="_x0000_s10247" name="Equation" r:id="rId3" imgW="685800" imgH="457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To divide fractions, multiply by the reciprocal of the 2</a:t>
            </a:r>
            <a:r>
              <a:rPr lang="en-US" baseline="30000" dirty="0" smtClean="0"/>
              <a:t>nd</a:t>
            </a:r>
            <a:r>
              <a:rPr lang="en-US" dirty="0" smtClean="0"/>
              <a:t> number.</a:t>
            </a:r>
            <a:endParaRPr lang="en-US" dirty="0"/>
          </a:p>
        </p:txBody>
      </p:sp>
      <p:graphicFrame>
        <p:nvGraphicFramePr>
          <p:cNvPr id="4" name="Object 34"/>
          <p:cNvGraphicFramePr>
            <a:graphicFrameLocks noGrp="1" noChangeAspect="1"/>
          </p:cNvGraphicFramePr>
          <p:nvPr>
            <p:ph idx="1"/>
          </p:nvPr>
        </p:nvGraphicFramePr>
        <p:xfrm>
          <a:off x="2819400" y="2057400"/>
          <a:ext cx="1371600" cy="2655888"/>
        </p:xfrm>
        <a:graphic>
          <a:graphicData uri="http://schemas.openxmlformats.org/presentationml/2006/ole">
            <p:oleObj spid="_x0000_s8226" name="Equation" r:id="rId3" imgW="457200" imgH="838080" progId="Equation.3">
              <p:embed/>
            </p:oleObj>
          </a:graphicData>
        </a:graphic>
      </p:graphicFrame>
      <p:graphicFrame>
        <p:nvGraphicFramePr>
          <p:cNvPr id="8227" name="Object 35"/>
          <p:cNvGraphicFramePr>
            <a:graphicFrameLocks noChangeAspect="1"/>
          </p:cNvGraphicFramePr>
          <p:nvPr/>
        </p:nvGraphicFramePr>
        <p:xfrm>
          <a:off x="152400" y="2582863"/>
          <a:ext cx="1257300" cy="1300162"/>
        </p:xfrm>
        <a:graphic>
          <a:graphicData uri="http://schemas.openxmlformats.org/presentationml/2006/ole">
            <p:oleObj spid="_x0000_s8227" name="Equation" r:id="rId4" imgW="380880" imgH="393480" progId="Equation.3">
              <p:embed/>
            </p:oleObj>
          </a:graphicData>
        </a:graphic>
      </p:graphicFrame>
      <p:sp>
        <p:nvSpPr>
          <p:cNvPr id="8233" name="TextBox 7"/>
          <p:cNvSpPr txBox="1">
            <a:spLocks noChangeArrowheads="1"/>
          </p:cNvSpPr>
          <p:nvPr/>
        </p:nvSpPr>
        <p:spPr bwMode="auto">
          <a:xfrm>
            <a:off x="1371600" y="2743200"/>
            <a:ext cx="6858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000">
                <a:latin typeface="Calibri" pitchFamily="34" charset="0"/>
              </a:rPr>
              <a:t>=</a:t>
            </a:r>
          </a:p>
        </p:txBody>
      </p:sp>
      <p:sp>
        <p:nvSpPr>
          <p:cNvPr id="8234" name="TextBox 9"/>
          <p:cNvSpPr txBox="1">
            <a:spLocks noChangeArrowheads="1"/>
          </p:cNvSpPr>
          <p:nvPr/>
        </p:nvSpPr>
        <p:spPr bwMode="auto">
          <a:xfrm>
            <a:off x="3886200" y="2819400"/>
            <a:ext cx="762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000">
                <a:latin typeface="Calibri" pitchFamily="34" charset="0"/>
              </a:rPr>
              <a:t> =</a:t>
            </a:r>
          </a:p>
        </p:txBody>
      </p:sp>
      <p:graphicFrame>
        <p:nvGraphicFramePr>
          <p:cNvPr id="11" name="Object 36"/>
          <p:cNvGraphicFramePr>
            <a:graphicFrameLocks noChangeAspect="1"/>
          </p:cNvGraphicFramePr>
          <p:nvPr/>
        </p:nvGraphicFramePr>
        <p:xfrm>
          <a:off x="4572000" y="2209800"/>
          <a:ext cx="1160463" cy="2079625"/>
        </p:xfrm>
        <a:graphic>
          <a:graphicData uri="http://schemas.openxmlformats.org/presentationml/2006/ole">
            <p:oleObj spid="_x0000_s8228" name="Equation" r:id="rId5" imgW="368280" imgH="660240" progId="Equation.3">
              <p:embed/>
            </p:oleObj>
          </a:graphicData>
        </a:graphic>
      </p:graphicFrame>
      <p:graphicFrame>
        <p:nvGraphicFramePr>
          <p:cNvPr id="12" name="Object 37"/>
          <p:cNvGraphicFramePr>
            <a:graphicFrameLocks noChangeAspect="1"/>
          </p:cNvGraphicFramePr>
          <p:nvPr/>
        </p:nvGraphicFramePr>
        <p:xfrm>
          <a:off x="6324600" y="2706688"/>
          <a:ext cx="1160463" cy="1239837"/>
        </p:xfrm>
        <a:graphic>
          <a:graphicData uri="http://schemas.openxmlformats.org/presentationml/2006/ole">
            <p:oleObj spid="_x0000_s8229" name="Equation" r:id="rId6" imgW="368280" imgH="393480" progId="Equation.3">
              <p:embed/>
            </p:oleObj>
          </a:graphicData>
        </a:graphic>
      </p:graphicFrame>
      <p:sp>
        <p:nvSpPr>
          <p:cNvPr id="8235" name="TextBox 12"/>
          <p:cNvSpPr txBox="1">
            <a:spLocks noChangeArrowheads="1"/>
          </p:cNvSpPr>
          <p:nvPr/>
        </p:nvSpPr>
        <p:spPr bwMode="auto">
          <a:xfrm>
            <a:off x="5791200" y="2819400"/>
            <a:ext cx="6858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000">
                <a:latin typeface="Calibri" pitchFamily="34" charset="0"/>
              </a:rPr>
              <a:t>=</a:t>
            </a:r>
          </a:p>
        </p:txBody>
      </p:sp>
      <p:sp>
        <p:nvSpPr>
          <p:cNvPr id="8236" name="TextBox 13"/>
          <p:cNvSpPr txBox="1">
            <a:spLocks noChangeArrowheads="1"/>
          </p:cNvSpPr>
          <p:nvPr/>
        </p:nvSpPr>
        <p:spPr bwMode="auto">
          <a:xfrm>
            <a:off x="7391400" y="2819400"/>
            <a:ext cx="762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000">
                <a:latin typeface="Calibri" pitchFamily="34" charset="0"/>
              </a:rPr>
              <a:t>=</a:t>
            </a:r>
          </a:p>
        </p:txBody>
      </p:sp>
      <p:graphicFrame>
        <p:nvGraphicFramePr>
          <p:cNvPr id="15" name="Object 38"/>
          <p:cNvGraphicFramePr>
            <a:graphicFrameLocks noChangeAspect="1"/>
          </p:cNvGraphicFramePr>
          <p:nvPr/>
        </p:nvGraphicFramePr>
        <p:xfrm>
          <a:off x="8089900" y="2819400"/>
          <a:ext cx="596900" cy="1143000"/>
        </p:xfrm>
        <a:graphic>
          <a:graphicData uri="http://schemas.openxmlformats.org/presentationml/2006/ole">
            <p:oleObj spid="_x0000_s8230" name="Equation" r:id="rId7" imgW="139680" imgH="393480" progId="Equation.3">
              <p:embed/>
            </p:oleObj>
          </a:graphicData>
        </a:graphic>
      </p:graphicFrame>
      <p:graphicFrame>
        <p:nvGraphicFramePr>
          <p:cNvPr id="3" name="Object 39"/>
          <p:cNvGraphicFramePr>
            <a:graphicFrameLocks noChangeAspect="1"/>
          </p:cNvGraphicFramePr>
          <p:nvPr/>
        </p:nvGraphicFramePr>
        <p:xfrm>
          <a:off x="1905000" y="2095500"/>
          <a:ext cx="457200" cy="2514600"/>
        </p:xfrm>
        <a:graphic>
          <a:graphicData uri="http://schemas.openxmlformats.org/presentationml/2006/ole">
            <p:oleObj spid="_x0000_s8231" name="Equation" r:id="rId8" imgW="152280" imgH="838080" progId="Equation.3">
              <p:embed/>
            </p:oleObj>
          </a:graphicData>
        </a:graphic>
      </p:graphicFrame>
      <p:sp>
        <p:nvSpPr>
          <p:cNvPr id="8237" name="TextBox 5"/>
          <p:cNvSpPr txBox="1">
            <a:spLocks noChangeArrowheads="1"/>
          </p:cNvSpPr>
          <p:nvPr/>
        </p:nvSpPr>
        <p:spPr bwMode="auto">
          <a:xfrm>
            <a:off x="2362200" y="2743200"/>
            <a:ext cx="3048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000">
                <a:latin typeface="Calibri" pitchFamily="34" charset="0"/>
              </a:rPr>
              <a:t>=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Divide.</a:t>
            </a:r>
          </a:p>
        </p:txBody>
      </p:sp>
      <p:sp>
        <p:nvSpPr>
          <p:cNvPr id="1638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endParaRPr lang="en-US" smtClean="0"/>
          </a:p>
          <a:p>
            <a:pPr marL="0" indent="0">
              <a:buFont typeface="Arial" charset="0"/>
              <a:buNone/>
            </a:pPr>
            <a:endParaRPr lang="en-US" smtClean="0"/>
          </a:p>
        </p:txBody>
      </p:sp>
      <p:graphicFrame>
        <p:nvGraphicFramePr>
          <p:cNvPr id="16387" name="Object 3"/>
          <p:cNvGraphicFramePr>
            <a:graphicFrameLocks noChangeAspect="1"/>
          </p:cNvGraphicFramePr>
          <p:nvPr/>
        </p:nvGraphicFramePr>
        <p:xfrm>
          <a:off x="1219200" y="1906588"/>
          <a:ext cx="2133600" cy="1470025"/>
        </p:xfrm>
        <a:graphic>
          <a:graphicData uri="http://schemas.openxmlformats.org/presentationml/2006/ole">
            <p:oleObj spid="_x0000_s16387" name="Equation" r:id="rId3" imgW="57132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Divide.  First change the mixed numbers to improper fractions.</a:t>
            </a:r>
            <a:endParaRPr lang="en-US" dirty="0"/>
          </a:p>
        </p:txBody>
      </p:sp>
      <p:sp>
        <p:nvSpPr>
          <p:cNvPr id="112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endParaRPr lang="en-US" smtClean="0"/>
          </a:p>
          <a:p>
            <a:pPr marL="0" indent="0">
              <a:buFont typeface="Arial" charset="0"/>
              <a:buNone/>
            </a:pPr>
            <a:endParaRPr lang="en-US" smtClean="0"/>
          </a:p>
        </p:txBody>
      </p:sp>
      <p:graphicFrame>
        <p:nvGraphicFramePr>
          <p:cNvPr id="11272" name="Object 8"/>
          <p:cNvGraphicFramePr>
            <a:graphicFrameLocks noChangeAspect="1"/>
          </p:cNvGraphicFramePr>
          <p:nvPr/>
        </p:nvGraphicFramePr>
        <p:xfrm>
          <a:off x="1219200" y="1906588"/>
          <a:ext cx="2133600" cy="1470025"/>
        </p:xfrm>
        <a:graphic>
          <a:graphicData uri="http://schemas.openxmlformats.org/presentationml/2006/ole">
            <p:oleObj spid="_x0000_s11272" name="Equation" r:id="rId3" imgW="571320" imgH="393480" progId="Equation.3">
              <p:embed/>
            </p:oleObj>
          </a:graphicData>
        </a:graphic>
      </p:graphicFrame>
      <p:sp>
        <p:nvSpPr>
          <p:cNvPr id="11276" name="TextBox 4"/>
          <p:cNvSpPr txBox="1">
            <a:spLocks noChangeArrowheads="1"/>
          </p:cNvSpPr>
          <p:nvPr/>
        </p:nvSpPr>
        <p:spPr bwMode="auto">
          <a:xfrm>
            <a:off x="3276600" y="2209800"/>
            <a:ext cx="6858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000">
                <a:latin typeface="Calibri" pitchFamily="34" charset="0"/>
              </a:rPr>
              <a:t>=</a:t>
            </a:r>
          </a:p>
        </p:txBody>
      </p:sp>
      <p:graphicFrame>
        <p:nvGraphicFramePr>
          <p:cNvPr id="6" name="Object 9"/>
          <p:cNvGraphicFramePr>
            <a:graphicFrameLocks noChangeAspect="1"/>
          </p:cNvGraphicFramePr>
          <p:nvPr/>
        </p:nvGraphicFramePr>
        <p:xfrm>
          <a:off x="3933825" y="2012950"/>
          <a:ext cx="1781175" cy="1416050"/>
        </p:xfrm>
        <a:graphic>
          <a:graphicData uri="http://schemas.openxmlformats.org/presentationml/2006/ole">
            <p:oleObj spid="_x0000_s11273" name="Equation" r:id="rId4" imgW="49500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Then multiply by the reciprocal of the 2</a:t>
            </a:r>
            <a:r>
              <a:rPr lang="en-US" baseline="30000" dirty="0" smtClean="0"/>
              <a:t>nd</a:t>
            </a:r>
            <a:r>
              <a:rPr lang="en-US" dirty="0" smtClean="0"/>
              <a:t> number.</a:t>
            </a:r>
            <a:endParaRPr lang="en-US" dirty="0"/>
          </a:p>
        </p:txBody>
      </p:sp>
      <p:sp>
        <p:nvSpPr>
          <p:cNvPr id="123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endParaRPr lang="en-US" smtClean="0"/>
          </a:p>
          <a:p>
            <a:pPr marL="0" indent="0">
              <a:buFont typeface="Arial" charset="0"/>
              <a:buNone/>
            </a:pPr>
            <a:endParaRPr lang="en-US" smtClean="0"/>
          </a:p>
        </p:txBody>
      </p:sp>
      <p:graphicFrame>
        <p:nvGraphicFramePr>
          <p:cNvPr id="12299" name="Object 11"/>
          <p:cNvGraphicFramePr>
            <a:graphicFrameLocks noChangeAspect="1"/>
          </p:cNvGraphicFramePr>
          <p:nvPr/>
        </p:nvGraphicFramePr>
        <p:xfrm>
          <a:off x="1219200" y="1906588"/>
          <a:ext cx="2133600" cy="1470025"/>
        </p:xfrm>
        <a:graphic>
          <a:graphicData uri="http://schemas.openxmlformats.org/presentationml/2006/ole">
            <p:oleObj spid="_x0000_s12299" name="Equation" r:id="rId3" imgW="571320" imgH="393480" progId="Equation.3">
              <p:embed/>
            </p:oleObj>
          </a:graphicData>
        </a:graphic>
      </p:graphicFrame>
      <p:sp>
        <p:nvSpPr>
          <p:cNvPr id="12304" name="TextBox 4"/>
          <p:cNvSpPr txBox="1">
            <a:spLocks noChangeArrowheads="1"/>
          </p:cNvSpPr>
          <p:nvPr/>
        </p:nvSpPr>
        <p:spPr bwMode="auto">
          <a:xfrm>
            <a:off x="3276600" y="2209800"/>
            <a:ext cx="6858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000">
                <a:latin typeface="Calibri" pitchFamily="34" charset="0"/>
              </a:rPr>
              <a:t>=</a:t>
            </a:r>
          </a:p>
        </p:txBody>
      </p:sp>
      <p:graphicFrame>
        <p:nvGraphicFramePr>
          <p:cNvPr id="12300" name="Object 12"/>
          <p:cNvGraphicFramePr>
            <a:graphicFrameLocks noChangeAspect="1"/>
          </p:cNvGraphicFramePr>
          <p:nvPr/>
        </p:nvGraphicFramePr>
        <p:xfrm>
          <a:off x="3962400" y="1981200"/>
          <a:ext cx="1781175" cy="1416050"/>
        </p:xfrm>
        <a:graphic>
          <a:graphicData uri="http://schemas.openxmlformats.org/presentationml/2006/ole">
            <p:oleObj spid="_x0000_s12300" name="Equation" r:id="rId4" imgW="495000" imgH="393480" progId="Equation.3">
              <p:embed/>
            </p:oleObj>
          </a:graphicData>
        </a:graphic>
      </p:graphicFrame>
      <p:sp>
        <p:nvSpPr>
          <p:cNvPr id="12305" name="TextBox 6"/>
          <p:cNvSpPr txBox="1">
            <a:spLocks noChangeArrowheads="1"/>
          </p:cNvSpPr>
          <p:nvPr/>
        </p:nvSpPr>
        <p:spPr bwMode="auto">
          <a:xfrm>
            <a:off x="5600700" y="2184400"/>
            <a:ext cx="5715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000">
                <a:latin typeface="Calibri" pitchFamily="34" charset="0"/>
              </a:rPr>
              <a:t>=</a:t>
            </a:r>
          </a:p>
        </p:txBody>
      </p:sp>
      <p:graphicFrame>
        <p:nvGraphicFramePr>
          <p:cNvPr id="8" name="Object 13"/>
          <p:cNvGraphicFramePr>
            <a:graphicFrameLocks noChangeAspect="1"/>
          </p:cNvGraphicFramePr>
          <p:nvPr/>
        </p:nvGraphicFramePr>
        <p:xfrm>
          <a:off x="6324600" y="1981200"/>
          <a:ext cx="1981200" cy="1414463"/>
        </p:xfrm>
        <a:graphic>
          <a:graphicData uri="http://schemas.openxmlformats.org/presentationml/2006/ole">
            <p:oleObj spid="_x0000_s12301" name="Equation" r:id="rId5" imgW="48240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Multiply the numerators and denominators.</a:t>
            </a:r>
            <a:endParaRPr lang="en-US" dirty="0"/>
          </a:p>
        </p:txBody>
      </p:sp>
      <p:sp>
        <p:nvSpPr>
          <p:cNvPr id="143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endParaRPr lang="en-US" smtClean="0"/>
          </a:p>
          <a:p>
            <a:pPr marL="0" indent="0">
              <a:buFont typeface="Arial" charset="0"/>
              <a:buNone/>
            </a:pPr>
            <a:endParaRPr lang="en-US" smtClean="0"/>
          </a:p>
        </p:txBody>
      </p:sp>
      <p:graphicFrame>
        <p:nvGraphicFramePr>
          <p:cNvPr id="14346" name="Object 10"/>
          <p:cNvGraphicFramePr>
            <a:graphicFrameLocks noChangeAspect="1"/>
          </p:cNvGraphicFramePr>
          <p:nvPr/>
        </p:nvGraphicFramePr>
        <p:xfrm>
          <a:off x="1219200" y="1906588"/>
          <a:ext cx="2133600" cy="1470025"/>
        </p:xfrm>
        <a:graphic>
          <a:graphicData uri="http://schemas.openxmlformats.org/presentationml/2006/ole">
            <p:oleObj spid="_x0000_s14346" name="Equation" r:id="rId3" imgW="571320" imgH="393480" progId="Equation.3">
              <p:embed/>
            </p:oleObj>
          </a:graphicData>
        </a:graphic>
      </p:graphicFrame>
      <p:sp>
        <p:nvSpPr>
          <p:cNvPr id="14352" name="TextBox 4"/>
          <p:cNvSpPr txBox="1">
            <a:spLocks noChangeArrowheads="1"/>
          </p:cNvSpPr>
          <p:nvPr/>
        </p:nvSpPr>
        <p:spPr bwMode="auto">
          <a:xfrm>
            <a:off x="3276600" y="2209800"/>
            <a:ext cx="6858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000">
                <a:latin typeface="Calibri" pitchFamily="34" charset="0"/>
              </a:rPr>
              <a:t>=</a:t>
            </a:r>
          </a:p>
        </p:txBody>
      </p:sp>
      <p:graphicFrame>
        <p:nvGraphicFramePr>
          <p:cNvPr id="14347" name="Object 11"/>
          <p:cNvGraphicFramePr>
            <a:graphicFrameLocks noChangeAspect="1"/>
          </p:cNvGraphicFramePr>
          <p:nvPr/>
        </p:nvGraphicFramePr>
        <p:xfrm>
          <a:off x="3962400" y="1981200"/>
          <a:ext cx="1781175" cy="1416050"/>
        </p:xfrm>
        <a:graphic>
          <a:graphicData uri="http://schemas.openxmlformats.org/presentationml/2006/ole">
            <p:oleObj spid="_x0000_s14347" name="Equation" r:id="rId4" imgW="495000" imgH="393480" progId="Equation.3">
              <p:embed/>
            </p:oleObj>
          </a:graphicData>
        </a:graphic>
      </p:graphicFrame>
      <p:sp>
        <p:nvSpPr>
          <p:cNvPr id="14353" name="TextBox 6"/>
          <p:cNvSpPr txBox="1">
            <a:spLocks noChangeArrowheads="1"/>
          </p:cNvSpPr>
          <p:nvPr/>
        </p:nvSpPr>
        <p:spPr bwMode="auto">
          <a:xfrm>
            <a:off x="5600700" y="2184400"/>
            <a:ext cx="5715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000">
                <a:latin typeface="Calibri" pitchFamily="34" charset="0"/>
              </a:rPr>
              <a:t>=</a:t>
            </a:r>
          </a:p>
        </p:txBody>
      </p:sp>
      <p:graphicFrame>
        <p:nvGraphicFramePr>
          <p:cNvPr id="14348" name="Object 12"/>
          <p:cNvGraphicFramePr>
            <a:graphicFrameLocks noChangeAspect="1"/>
          </p:cNvGraphicFramePr>
          <p:nvPr/>
        </p:nvGraphicFramePr>
        <p:xfrm>
          <a:off x="6324600" y="1981200"/>
          <a:ext cx="1981200" cy="1414463"/>
        </p:xfrm>
        <a:graphic>
          <a:graphicData uri="http://schemas.openxmlformats.org/presentationml/2006/ole">
            <p:oleObj spid="_x0000_s14348" name="Equation" r:id="rId5" imgW="482400" imgH="393480" progId="Equation.3">
              <p:embed/>
            </p:oleObj>
          </a:graphicData>
        </a:graphic>
      </p:graphicFrame>
      <p:graphicFrame>
        <p:nvGraphicFramePr>
          <p:cNvPr id="9" name="Object 13"/>
          <p:cNvGraphicFramePr>
            <a:graphicFrameLocks noChangeAspect="1"/>
          </p:cNvGraphicFramePr>
          <p:nvPr/>
        </p:nvGraphicFramePr>
        <p:xfrm>
          <a:off x="3281363" y="3994150"/>
          <a:ext cx="1366837" cy="1568450"/>
        </p:xfrm>
        <a:graphic>
          <a:graphicData uri="http://schemas.openxmlformats.org/presentationml/2006/ole">
            <p:oleObj spid="_x0000_s14349" name="Equation" r:id="rId6" imgW="34272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Simplify the answer.</a:t>
            </a:r>
          </a:p>
        </p:txBody>
      </p:sp>
      <p:sp>
        <p:nvSpPr>
          <p:cNvPr id="153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endParaRPr lang="en-US" smtClean="0"/>
          </a:p>
          <a:p>
            <a:pPr marL="0" indent="0">
              <a:buFont typeface="Arial" charset="0"/>
              <a:buNone/>
            </a:pPr>
            <a:endParaRPr lang="en-US" smtClean="0"/>
          </a:p>
        </p:txBody>
      </p:sp>
      <p:graphicFrame>
        <p:nvGraphicFramePr>
          <p:cNvPr id="15372" name="Object 12"/>
          <p:cNvGraphicFramePr>
            <a:graphicFrameLocks noChangeAspect="1"/>
          </p:cNvGraphicFramePr>
          <p:nvPr/>
        </p:nvGraphicFramePr>
        <p:xfrm>
          <a:off x="1219200" y="1906588"/>
          <a:ext cx="2133600" cy="1470025"/>
        </p:xfrm>
        <a:graphic>
          <a:graphicData uri="http://schemas.openxmlformats.org/presentationml/2006/ole">
            <p:oleObj spid="_x0000_s15372" name="Equation" r:id="rId3" imgW="571320" imgH="393480" progId="Equation.3">
              <p:embed/>
            </p:oleObj>
          </a:graphicData>
        </a:graphic>
      </p:graphicFrame>
      <p:sp>
        <p:nvSpPr>
          <p:cNvPr id="15379" name="TextBox 4"/>
          <p:cNvSpPr txBox="1">
            <a:spLocks noChangeArrowheads="1"/>
          </p:cNvSpPr>
          <p:nvPr/>
        </p:nvSpPr>
        <p:spPr bwMode="auto">
          <a:xfrm>
            <a:off x="3276600" y="2209800"/>
            <a:ext cx="6858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000">
                <a:latin typeface="Calibri" pitchFamily="34" charset="0"/>
              </a:rPr>
              <a:t>=</a:t>
            </a:r>
          </a:p>
        </p:txBody>
      </p:sp>
      <p:graphicFrame>
        <p:nvGraphicFramePr>
          <p:cNvPr id="15373" name="Object 13"/>
          <p:cNvGraphicFramePr>
            <a:graphicFrameLocks noChangeAspect="1"/>
          </p:cNvGraphicFramePr>
          <p:nvPr/>
        </p:nvGraphicFramePr>
        <p:xfrm>
          <a:off x="3962400" y="1981200"/>
          <a:ext cx="1781175" cy="1416050"/>
        </p:xfrm>
        <a:graphic>
          <a:graphicData uri="http://schemas.openxmlformats.org/presentationml/2006/ole">
            <p:oleObj spid="_x0000_s15373" name="Equation" r:id="rId4" imgW="495000" imgH="393480" progId="Equation.3">
              <p:embed/>
            </p:oleObj>
          </a:graphicData>
        </a:graphic>
      </p:graphicFrame>
      <p:sp>
        <p:nvSpPr>
          <p:cNvPr id="15380" name="TextBox 6"/>
          <p:cNvSpPr txBox="1">
            <a:spLocks noChangeArrowheads="1"/>
          </p:cNvSpPr>
          <p:nvPr/>
        </p:nvSpPr>
        <p:spPr bwMode="auto">
          <a:xfrm>
            <a:off x="5600700" y="2184400"/>
            <a:ext cx="5715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000">
                <a:latin typeface="Calibri" pitchFamily="34" charset="0"/>
              </a:rPr>
              <a:t>=</a:t>
            </a:r>
          </a:p>
        </p:txBody>
      </p:sp>
      <p:graphicFrame>
        <p:nvGraphicFramePr>
          <p:cNvPr id="15374" name="Object 14"/>
          <p:cNvGraphicFramePr>
            <a:graphicFrameLocks noChangeAspect="1"/>
          </p:cNvGraphicFramePr>
          <p:nvPr/>
        </p:nvGraphicFramePr>
        <p:xfrm>
          <a:off x="6324600" y="1981200"/>
          <a:ext cx="1981200" cy="1414463"/>
        </p:xfrm>
        <a:graphic>
          <a:graphicData uri="http://schemas.openxmlformats.org/presentationml/2006/ole">
            <p:oleObj spid="_x0000_s15374" name="Equation" r:id="rId5" imgW="482400" imgH="393480" progId="Equation.3">
              <p:embed/>
            </p:oleObj>
          </a:graphicData>
        </a:graphic>
      </p:graphicFrame>
      <p:graphicFrame>
        <p:nvGraphicFramePr>
          <p:cNvPr id="15375" name="Object 15"/>
          <p:cNvGraphicFramePr>
            <a:graphicFrameLocks noChangeAspect="1"/>
          </p:cNvGraphicFramePr>
          <p:nvPr/>
        </p:nvGraphicFramePr>
        <p:xfrm>
          <a:off x="3281363" y="3994150"/>
          <a:ext cx="1214437" cy="1393825"/>
        </p:xfrm>
        <a:graphic>
          <a:graphicData uri="http://schemas.openxmlformats.org/presentationml/2006/ole">
            <p:oleObj spid="_x0000_s15375" name="Equation" r:id="rId6" imgW="342720" imgH="393480" progId="Equation.3">
              <p:embed/>
            </p:oleObj>
          </a:graphicData>
        </a:graphic>
      </p:graphicFrame>
      <p:graphicFrame>
        <p:nvGraphicFramePr>
          <p:cNvPr id="10" name="Object 16"/>
          <p:cNvGraphicFramePr>
            <a:graphicFrameLocks noChangeAspect="1"/>
          </p:cNvGraphicFramePr>
          <p:nvPr/>
        </p:nvGraphicFramePr>
        <p:xfrm>
          <a:off x="4699000" y="3962400"/>
          <a:ext cx="1671638" cy="1524000"/>
        </p:xfrm>
        <a:graphic>
          <a:graphicData uri="http://schemas.openxmlformats.org/presentationml/2006/ole">
            <p:oleObj spid="_x0000_s15376" name="Equation" r:id="rId7" imgW="43164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Multiplying &amp; Dividing Fractions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>
                <a:solidFill>
                  <a:srgbClr val="898989"/>
                </a:solidFill>
              </a:rPr>
              <a:t>Objective:  Students will multiply and divide fractions in real world situations, and model their solutions.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It’s time for you to practice!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Classwork/Homework</a:t>
            </a:r>
          </a:p>
        </p:txBody>
      </p:sp>
      <p:sp>
        <p:nvSpPr>
          <p:cNvPr id="4813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en-US" smtClean="0"/>
              <a:t>Multiplying and Dividing Fractions Worksheet.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Multiplying Fractions</a:t>
            </a:r>
          </a:p>
        </p:txBody>
      </p:sp>
      <p:sp>
        <p:nvSpPr>
          <p:cNvPr id="440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Mixed numbers need to be changed to improper fractions first</a:t>
            </a:r>
          </a:p>
          <a:p>
            <a:r>
              <a:rPr lang="en-US" smtClean="0"/>
              <a:t>Simplify by dividing the numerators and denominators by the GCF</a:t>
            </a:r>
          </a:p>
          <a:p>
            <a:r>
              <a:rPr lang="en-US" smtClean="0"/>
              <a:t>Multiply the numerators</a:t>
            </a:r>
          </a:p>
          <a:p>
            <a:r>
              <a:rPr lang="en-US" smtClean="0"/>
              <a:t>Multiply the denominators</a:t>
            </a:r>
          </a:p>
          <a:p>
            <a:r>
              <a:rPr lang="en-US" smtClean="0"/>
              <a:t>Simplify the answer if needed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Find the product.</a:t>
            </a:r>
          </a:p>
        </p:txBody>
      </p:sp>
      <p:sp>
        <p:nvSpPr>
          <p:cNvPr id="10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endParaRPr lang="en-US" smtClean="0"/>
          </a:p>
          <a:p>
            <a:pPr marL="0" indent="0">
              <a:buFont typeface="Arial" charset="0"/>
              <a:buNone/>
            </a:pPr>
            <a:endParaRPr lang="en-US" smtClean="0"/>
          </a:p>
          <a:p>
            <a:pPr marL="0" indent="0">
              <a:buFont typeface="Arial" charset="0"/>
              <a:buNone/>
            </a:pPr>
            <a:endParaRPr lang="en-US" smtClean="0"/>
          </a:p>
        </p:txBody>
      </p:sp>
      <p:graphicFrame>
        <p:nvGraphicFramePr>
          <p:cNvPr id="1033" name="Object 9"/>
          <p:cNvGraphicFramePr>
            <a:graphicFrameLocks noChangeAspect="1"/>
          </p:cNvGraphicFramePr>
          <p:nvPr/>
        </p:nvGraphicFramePr>
        <p:xfrm>
          <a:off x="2263775" y="1981200"/>
          <a:ext cx="2460625" cy="1860550"/>
        </p:xfrm>
        <a:graphic>
          <a:graphicData uri="http://schemas.openxmlformats.org/presentationml/2006/ole">
            <p:oleObj spid="_x0000_s1033" name="Equation" r:id="rId3" imgW="52056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Change the mixed numbers to improper fractions.</a:t>
            </a:r>
            <a:endParaRPr lang="en-US" dirty="0"/>
          </a:p>
        </p:txBody>
      </p:sp>
      <p:sp>
        <p:nvSpPr>
          <p:cNvPr id="206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endParaRPr lang="en-US" smtClean="0"/>
          </a:p>
          <a:p>
            <a:pPr marL="0" indent="0">
              <a:buFont typeface="Arial" charset="0"/>
              <a:buNone/>
            </a:pPr>
            <a:endParaRPr lang="en-US" smtClean="0"/>
          </a:p>
          <a:p>
            <a:pPr marL="0" indent="0">
              <a:buFont typeface="Arial" charset="0"/>
              <a:buNone/>
            </a:pPr>
            <a:endParaRPr lang="en-US" smtClean="0"/>
          </a:p>
        </p:txBody>
      </p:sp>
      <p:graphicFrame>
        <p:nvGraphicFramePr>
          <p:cNvPr id="4" name="Object 11"/>
          <p:cNvGraphicFramePr>
            <a:graphicFrameLocks noChangeAspect="1"/>
          </p:cNvGraphicFramePr>
          <p:nvPr/>
        </p:nvGraphicFramePr>
        <p:xfrm>
          <a:off x="2100263" y="2482850"/>
          <a:ext cx="4681537" cy="1860550"/>
        </p:xfrm>
        <a:graphic>
          <a:graphicData uri="http://schemas.openxmlformats.org/presentationml/2006/ole">
            <p:oleObj spid="_x0000_s2059" name="Equation" r:id="rId3" imgW="99036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Cross simplify—divide out the GCF of 3 and 6</a:t>
            </a:r>
            <a:r>
              <a:rPr lang="en-US" dirty="0" smtClean="0">
                <a:sym typeface="Wingdings" pitchFamily="2" charset="2"/>
              </a:rPr>
              <a:t>divide by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sz="5400" smtClean="0"/>
              <a:t>                                    2                                         </a:t>
            </a:r>
          </a:p>
          <a:p>
            <a:pPr marL="0" indent="0">
              <a:buFont typeface="Arial" charset="0"/>
              <a:buNone/>
            </a:pPr>
            <a:r>
              <a:rPr lang="en-US" smtClean="0"/>
              <a:t>						   </a:t>
            </a:r>
          </a:p>
          <a:p>
            <a:pPr marL="0" indent="0">
              <a:buFont typeface="Arial" charset="0"/>
              <a:buNone/>
            </a:pPr>
            <a:endParaRPr lang="en-US" smtClean="0"/>
          </a:p>
          <a:p>
            <a:pPr marL="0" indent="0">
              <a:buFont typeface="Arial" charset="0"/>
              <a:buNone/>
            </a:pPr>
            <a:endParaRPr lang="en-US" smtClean="0"/>
          </a:p>
          <a:p>
            <a:pPr marL="0" indent="0">
              <a:buFont typeface="Arial" charset="0"/>
              <a:buNone/>
            </a:pPr>
            <a:r>
              <a:rPr lang="en-US" smtClean="0"/>
              <a:t>                                                  </a:t>
            </a:r>
            <a:r>
              <a:rPr lang="en-US" sz="4800" smtClean="0"/>
              <a:t> </a:t>
            </a:r>
            <a:r>
              <a:rPr lang="en-US" sz="5400" smtClean="0"/>
              <a:t>1</a:t>
            </a:r>
          </a:p>
        </p:txBody>
      </p:sp>
      <p:graphicFrame>
        <p:nvGraphicFramePr>
          <p:cNvPr id="4" name="Object 10"/>
          <p:cNvGraphicFramePr>
            <a:graphicFrameLocks noChangeAspect="1"/>
          </p:cNvGraphicFramePr>
          <p:nvPr/>
        </p:nvGraphicFramePr>
        <p:xfrm>
          <a:off x="2252663" y="2573338"/>
          <a:ext cx="4452937" cy="1770062"/>
        </p:xfrm>
        <a:graphic>
          <a:graphicData uri="http://schemas.openxmlformats.org/presentationml/2006/ole">
            <p:oleObj spid="_x0000_s3082" name="Equation" r:id="rId3" imgW="99036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Multiply the numerators/denominators.</a:t>
            </a:r>
            <a:endParaRPr lang="en-US" dirty="0"/>
          </a:p>
        </p:txBody>
      </p:sp>
      <p:sp>
        <p:nvSpPr>
          <p:cNvPr id="41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sz="5400" smtClean="0"/>
              <a:t>                                2                                         </a:t>
            </a:r>
          </a:p>
          <a:p>
            <a:pPr marL="0" indent="0">
              <a:buFont typeface="Arial" charset="0"/>
              <a:buNone/>
            </a:pPr>
            <a:r>
              <a:rPr lang="en-US" smtClean="0"/>
              <a:t>						   </a:t>
            </a:r>
          </a:p>
          <a:p>
            <a:pPr marL="0" indent="0">
              <a:buFont typeface="Arial" charset="0"/>
              <a:buNone/>
            </a:pPr>
            <a:endParaRPr lang="en-US" smtClean="0"/>
          </a:p>
          <a:p>
            <a:pPr marL="0" indent="0">
              <a:buFont typeface="Arial" charset="0"/>
              <a:buNone/>
            </a:pPr>
            <a:endParaRPr lang="en-US" smtClean="0"/>
          </a:p>
          <a:p>
            <a:pPr marL="0" indent="0">
              <a:buFont typeface="Arial" charset="0"/>
              <a:buNone/>
            </a:pPr>
            <a:r>
              <a:rPr lang="en-US" smtClean="0"/>
              <a:t>                                           </a:t>
            </a:r>
            <a:r>
              <a:rPr lang="en-US" sz="5400" smtClean="0"/>
              <a:t>1</a:t>
            </a:r>
          </a:p>
        </p:txBody>
      </p:sp>
      <p:graphicFrame>
        <p:nvGraphicFramePr>
          <p:cNvPr id="4105" name="Object 9"/>
          <p:cNvGraphicFramePr>
            <a:graphicFrameLocks noChangeAspect="1"/>
          </p:cNvGraphicFramePr>
          <p:nvPr/>
        </p:nvGraphicFramePr>
        <p:xfrm>
          <a:off x="1568450" y="2573338"/>
          <a:ext cx="5822950" cy="1770062"/>
        </p:xfrm>
        <a:graphic>
          <a:graphicData uri="http://schemas.openxmlformats.org/presentationml/2006/ole">
            <p:oleObj spid="_x0000_s4105" name="Equation" r:id="rId3" imgW="129528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Simplify the answer.</a:t>
            </a:r>
          </a:p>
        </p:txBody>
      </p:sp>
      <p:sp>
        <p:nvSpPr>
          <p:cNvPr id="51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sz="5400" smtClean="0"/>
              <a:t>                           2                                         </a:t>
            </a:r>
          </a:p>
          <a:p>
            <a:pPr marL="0" indent="0">
              <a:buFont typeface="Arial" charset="0"/>
              <a:buNone/>
            </a:pPr>
            <a:r>
              <a:rPr lang="en-US" smtClean="0"/>
              <a:t>						   </a:t>
            </a:r>
          </a:p>
          <a:p>
            <a:pPr marL="0" indent="0">
              <a:buFont typeface="Arial" charset="0"/>
              <a:buNone/>
            </a:pPr>
            <a:endParaRPr lang="en-US" smtClean="0"/>
          </a:p>
          <a:p>
            <a:pPr marL="0" indent="0">
              <a:buFont typeface="Arial" charset="0"/>
              <a:buNone/>
            </a:pPr>
            <a:endParaRPr lang="en-US" smtClean="0"/>
          </a:p>
          <a:p>
            <a:pPr marL="0" indent="0">
              <a:buFont typeface="Arial" charset="0"/>
              <a:buNone/>
            </a:pPr>
            <a:r>
              <a:rPr lang="en-US" smtClean="0"/>
              <a:t>                                             </a:t>
            </a:r>
            <a:r>
              <a:rPr lang="en-US" sz="5400" smtClean="0"/>
              <a:t>1</a:t>
            </a:r>
          </a:p>
        </p:txBody>
      </p:sp>
      <p:graphicFrame>
        <p:nvGraphicFramePr>
          <p:cNvPr id="5129" name="Object 9"/>
          <p:cNvGraphicFramePr>
            <a:graphicFrameLocks noChangeAspect="1"/>
          </p:cNvGraphicFramePr>
          <p:nvPr/>
        </p:nvGraphicFramePr>
        <p:xfrm>
          <a:off x="798513" y="2573338"/>
          <a:ext cx="7362825" cy="1770062"/>
        </p:xfrm>
        <a:graphic>
          <a:graphicData uri="http://schemas.openxmlformats.org/presentationml/2006/ole">
            <p:oleObj spid="_x0000_s5129" name="Equation" r:id="rId3" imgW="163800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Dividing Fractions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</TotalTime>
  <Words>242</Words>
  <Application>Microsoft Office PowerPoint</Application>
  <PresentationFormat>On-screen Show (4:3)</PresentationFormat>
  <Paragraphs>74</Paragraphs>
  <Slides>21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Calibri</vt:lpstr>
      <vt:lpstr>Arial</vt:lpstr>
      <vt:lpstr>Wingdings</vt:lpstr>
      <vt:lpstr>Office Theme</vt:lpstr>
      <vt:lpstr>Equation</vt:lpstr>
      <vt:lpstr>Microsoft Equation 3.0</vt:lpstr>
      <vt:lpstr>Warm – up:</vt:lpstr>
      <vt:lpstr>Multiplying &amp; Dividing Fractions</vt:lpstr>
      <vt:lpstr>Multiplying Fractions</vt:lpstr>
      <vt:lpstr>Find the product.</vt:lpstr>
      <vt:lpstr>Change the mixed numbers to improper fractions.</vt:lpstr>
      <vt:lpstr>Cross simplify—divide out the GCF of 3 and 6divide by 3</vt:lpstr>
      <vt:lpstr>Multiply the numerators/denominators.</vt:lpstr>
      <vt:lpstr>Simplify the answer.</vt:lpstr>
      <vt:lpstr>Dividing Fractions</vt:lpstr>
      <vt:lpstr>Division can be done through repeated subtraction.</vt:lpstr>
      <vt:lpstr>Division can also be shown with models.</vt:lpstr>
      <vt:lpstr>Division can also be shown with models.</vt:lpstr>
      <vt:lpstr>How much pie will each person get if 3 people share ½ of a pie equally?</vt:lpstr>
      <vt:lpstr>To divide fractions, multiply by the reciprocal of the 2nd number.</vt:lpstr>
      <vt:lpstr>Divide.</vt:lpstr>
      <vt:lpstr>Divide.  First change the mixed numbers to improper fractions.</vt:lpstr>
      <vt:lpstr>Then multiply by the reciprocal of the 2nd number.</vt:lpstr>
      <vt:lpstr>Multiply the numerators and denominators.</vt:lpstr>
      <vt:lpstr>Simplify the answer.</vt:lpstr>
      <vt:lpstr>It’s time for you to practice!</vt:lpstr>
      <vt:lpstr>Classwork/Homework</vt:lpstr>
    </vt:vector>
  </TitlesOfParts>
  <Company>CCPS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Multiplying &amp; Dividing Fractions</dc:title>
  <dc:creator>Foard, Patricia</dc:creator>
  <cp:lastModifiedBy>demcgra</cp:lastModifiedBy>
  <cp:revision>19</cp:revision>
  <dcterms:created xsi:type="dcterms:W3CDTF">2012-03-11T19:27:05Z</dcterms:created>
  <dcterms:modified xsi:type="dcterms:W3CDTF">2012-04-23T13:22:53Z</dcterms:modified>
</cp:coreProperties>
</file>